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1" r:id="rId4"/>
    <p:sldId id="260" r:id="rId5"/>
    <p:sldId id="262" r:id="rId6"/>
    <p:sldId id="263" r:id="rId7"/>
    <p:sldId id="264" r:id="rId8"/>
    <p:sldId id="258" r:id="rId9"/>
    <p:sldId id="266" r:id="rId10"/>
    <p:sldId id="265" r:id="rId11"/>
    <p:sldId id="267" r:id="rId12"/>
  </p:sldIdLst>
  <p:sldSz cx="14630400" cy="8229600"/>
  <p:notesSz cx="8229600" cy="14630400"/>
  <p:embeddedFontLst>
    <p:embeddedFont>
      <p:font typeface="Aharoni" panose="02010803020104030203" pitchFamily="2" charset="-79"/>
      <p:bold r:id="rId14"/>
    </p:embeddedFont>
    <p:embeddedFont>
      <p:font typeface="Gelasio" panose="020B0604020202020204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Lato Bold" panose="020F0502020204030203" charset="0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7547"/>
    <a:srgbClr val="EEBD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60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A24FC-4518-2CA5-2817-C5FFE2D9B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B034D-7888-83F3-FEDD-53501C58CB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133415-4F99-FF73-AEBE-7457D5146C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DDC9B-4A3C-10E7-D605-5C45601663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32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93039-F9C8-312D-BCFA-B7B260CF4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B1056-2FA5-248F-6174-5E63B2F89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1C9C62-0F01-61C9-B24A-79707B3BAB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43834-7859-FAF6-CC6E-189CA043AC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49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1304" y="1141719"/>
            <a:ext cx="8309210" cy="1082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0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120</a:t>
            </a:r>
            <a:r>
              <a:rPr lang="en-US" sz="48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Years of Olympic Insights</a:t>
            </a:r>
            <a:endParaRPr lang="en-US" sz="4800" b="1" dirty="0"/>
          </a:p>
        </p:txBody>
      </p:sp>
      <p:sp>
        <p:nvSpPr>
          <p:cNvPr id="4" name="Text 1"/>
          <p:cNvSpPr/>
          <p:nvPr/>
        </p:nvSpPr>
        <p:spPr>
          <a:xfrm>
            <a:off x="341303" y="3130894"/>
            <a:ext cx="8802697" cy="1654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500" dirty="0">
                <a:solidFill>
                  <a:srgbClr val="272525"/>
                </a:solidFill>
                <a:ea typeface="Lato" pitchFamily="34" charset="-122"/>
              </a:rPr>
              <a:t>This project analyze 120 years of Olympic data. </a:t>
            </a:r>
            <a:endParaRPr lang="en-US" sz="1750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450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We built a Power BI dashboard to showcase key trends and insights.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430204" y="5098706"/>
            <a:ext cx="3748096" cy="2241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Team members: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1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Abdelaziz </a:t>
            </a:r>
            <a:r>
              <a:rPr lang="en-US" sz="2400" kern="100" dirty="0" err="1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Abdelfatah</a:t>
            </a:r>
            <a:endParaRPr lang="en-US" sz="2400" kern="100" dirty="0">
              <a:effectLst/>
              <a:latin typeface="+mj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1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Youssef Medhat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100" dirty="0" err="1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Shimaa</a:t>
            </a:r>
            <a:r>
              <a:rPr lang="en-US" sz="2400" kern="1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 Mostafa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1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+mj-lt"/>
              </a:rPr>
              <a:t>Moataz Adel</a:t>
            </a:r>
          </a:p>
          <a:p>
            <a:pPr algn="l">
              <a:lnSpc>
                <a:spcPts val="3100"/>
              </a:lnSpc>
            </a:pP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>
              <a:lnSpc>
                <a:spcPts val="3100"/>
              </a:lnSpc>
            </a:pP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>
              <a:lnSpc>
                <a:spcPts val="3100"/>
              </a:lnSpc>
            </a:pP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sz="2200" b="1" dirty="0">
              <a:solidFill>
                <a:srgbClr val="272525"/>
              </a:solidFill>
              <a:latin typeface="Lato Bold" pitchFamily="34" charset="0"/>
              <a:ea typeface="Lato Bold" pitchFamily="34" charset="-122"/>
              <a:cs typeface="La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D017110-72B3-C257-53EF-ACC79A09D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6226" y="7593570"/>
            <a:ext cx="5068007" cy="733527"/>
          </a:xfrm>
          <a:prstGeom prst="rect">
            <a:avLst/>
          </a:prstGeom>
        </p:spPr>
      </p:pic>
      <p:sp>
        <p:nvSpPr>
          <p:cNvPr id="18" name="Text 0">
            <a:extLst>
              <a:ext uri="{FF2B5EF4-FFF2-40B4-BE49-F238E27FC236}">
                <a16:creationId xmlns:a16="http://schemas.microsoft.com/office/drawing/2014/main" id="{7860AE5E-755E-D976-A8E2-804267FABACD}"/>
              </a:ext>
            </a:extLst>
          </p:cNvPr>
          <p:cNvSpPr/>
          <p:nvPr/>
        </p:nvSpPr>
        <p:spPr>
          <a:xfrm>
            <a:off x="793790" y="3372117"/>
            <a:ext cx="78333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Recommendations</a:t>
            </a:r>
            <a:endParaRPr lang="en-US" sz="4450" b="1" dirty="0"/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FB7E469-FBC9-6ED1-D5EB-FD657374D226}"/>
              </a:ext>
            </a:extLst>
          </p:cNvPr>
          <p:cNvSpPr/>
          <p:nvPr/>
        </p:nvSpPr>
        <p:spPr>
          <a:xfrm>
            <a:off x="793789" y="4440612"/>
            <a:ext cx="12629979" cy="2063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  <a:t>Data Improvements could be made through addition of Missing or Null values:</a:t>
            </a:r>
          </a:p>
          <a:p>
            <a:pPr>
              <a:lnSpc>
                <a:spcPts val="2450"/>
              </a:lnSpc>
            </a:pPr>
            <a:b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</a:br>
            <a: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  <a:t>Adding Age field.</a:t>
            </a:r>
            <a:b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</a:br>
            <a: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  <a:t>Adding Weight and Height fields.</a:t>
            </a:r>
          </a:p>
          <a:p>
            <a:pPr>
              <a:lnSpc>
                <a:spcPts val="2450"/>
              </a:lnSpc>
            </a:pPr>
            <a: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  <a:t>Adding a field to help show case the finical effect of being a hosting county.</a:t>
            </a:r>
            <a:br>
              <a:rPr lang="en-US" sz="2400" dirty="0">
                <a:solidFill>
                  <a:srgbClr val="272525"/>
                </a:solidFill>
                <a:latin typeface="+mj-lt"/>
                <a:cs typeface="Aharoni" panose="020F0502020204030204" pitchFamily="2" charset="-79"/>
              </a:rPr>
            </a:br>
            <a:endParaRPr lang="en-US" sz="2400" dirty="0">
              <a:solidFill>
                <a:srgbClr val="272525"/>
              </a:solidFill>
              <a:latin typeface="+mj-lt"/>
              <a:cs typeface="Aharoni" panose="020F0502020204030204" pitchFamily="2" charset="-79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94DB8-04D4-23AE-D0C8-C975390B6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E3635A4-BF62-9A22-60D7-C4B5ECDFB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791E35E-3336-6C7F-FADE-475115E09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6226" y="7593570"/>
            <a:ext cx="5068007" cy="7335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5036"/>
            <a:ext cx="78333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 and Key Takeaways</a:t>
            </a:r>
            <a:endParaRPr lang="en-US" sz="4450" b="1" dirty="0"/>
          </a:p>
        </p:txBody>
      </p:sp>
      <p:sp>
        <p:nvSpPr>
          <p:cNvPr id="17" name="Text 11"/>
          <p:cNvSpPr/>
          <p:nvPr/>
        </p:nvSpPr>
        <p:spPr>
          <a:xfrm>
            <a:off x="793790" y="5186275"/>
            <a:ext cx="45135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2400" dirty="0">
                <a:solidFill>
                  <a:srgbClr val="272525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Do you have any Questions ?!</a:t>
            </a:r>
          </a:p>
        </p:txBody>
      </p:sp>
    </p:spTree>
    <p:extLst>
      <p:ext uri="{BB962C8B-B14F-4D97-AF65-F5344CB8AC3E}">
        <p14:creationId xmlns:p14="http://schemas.microsoft.com/office/powerpoint/2010/main" val="412710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442" y="5442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Introduction to the Project and Dashboard</a:t>
            </a:r>
          </a:p>
        </p:txBody>
      </p:sp>
      <p:sp>
        <p:nvSpPr>
          <p:cNvPr id="4" name="Shape 1"/>
          <p:cNvSpPr/>
          <p:nvPr/>
        </p:nvSpPr>
        <p:spPr>
          <a:xfrm>
            <a:off x="680442" y="210693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634174" y="210693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4868608" y="23413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Dashboard Features</a:t>
            </a:r>
          </a:p>
        </p:txBody>
      </p:sp>
      <p:sp>
        <p:nvSpPr>
          <p:cNvPr id="9" name="Text 6"/>
          <p:cNvSpPr/>
          <p:nvPr/>
        </p:nvSpPr>
        <p:spPr>
          <a:xfrm>
            <a:off x="4868608" y="283178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Interactive charts, data visualizations, Story telling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0442" y="4230480"/>
            <a:ext cx="7556421" cy="2370760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914876" y="2308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Data Sources</a:t>
            </a:r>
          </a:p>
        </p:txBody>
      </p:sp>
      <p:sp>
        <p:nvSpPr>
          <p:cNvPr id="12" name="Text 9"/>
          <p:cNvSpPr/>
          <p:nvPr/>
        </p:nvSpPr>
        <p:spPr>
          <a:xfrm>
            <a:off x="890658" y="2831466"/>
            <a:ext cx="3110596" cy="769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Maven Analytics 120 years of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Olympics dataset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39209" y="4355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Project Goal</a:t>
            </a:r>
          </a:p>
        </p:txBody>
      </p:sp>
      <p:sp>
        <p:nvSpPr>
          <p:cNvPr id="6" name="Text 3"/>
          <p:cNvSpPr/>
          <p:nvPr/>
        </p:nvSpPr>
        <p:spPr>
          <a:xfrm>
            <a:off x="914875" y="4835178"/>
            <a:ext cx="7263074" cy="1547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uncover significant trends in Olympic history.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xplore the achievements in the Olympic history by participants.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 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xamine the different countries that both held and participated in the Olympic games.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506"/>
            <a:ext cx="115931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Visualizing the Data: Dashboards and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373773"/>
            <a:ext cx="3382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The Highlight of Olympics</a:t>
            </a:r>
          </a:p>
        </p:txBody>
      </p:sp>
      <p:sp>
        <p:nvSpPr>
          <p:cNvPr id="5" name="Text 2"/>
          <p:cNvSpPr/>
          <p:nvPr/>
        </p:nvSpPr>
        <p:spPr>
          <a:xfrm>
            <a:off x="793910" y="701159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multitude of graphs that present Olympic changes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485221" y="6373773"/>
            <a:ext cx="30426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Games Graphs</a:t>
            </a:r>
          </a:p>
        </p:txBody>
      </p:sp>
      <p:sp>
        <p:nvSpPr>
          <p:cNvPr id="8" name="Text 4"/>
          <p:cNvSpPr/>
          <p:nvPr/>
        </p:nvSpPr>
        <p:spPr>
          <a:xfrm>
            <a:off x="7485101" y="6974285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 detail graphs for the Summer and Winter Graphs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9FC66A-7C5F-F186-CFB7-A71DBF979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71" y="2164913"/>
            <a:ext cx="6204029" cy="39253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7225A2-AB6E-3717-13AE-8021E8FD9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2164913"/>
            <a:ext cx="6548279" cy="39253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842D8C-E143-0B64-96E5-95092B24D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7494" y="7806848"/>
            <a:ext cx="2177506" cy="3629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72100"/>
            <a:ext cx="107775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Medal Trends Across Countries and Events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04655" y="1683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Medal Winners</a:t>
            </a:r>
            <a:endParaRPr lang="en-US" sz="2200" b="1" dirty="0"/>
          </a:p>
        </p:txBody>
      </p:sp>
      <p:sp>
        <p:nvSpPr>
          <p:cNvPr id="4" name="Text 2"/>
          <p:cNvSpPr/>
          <p:nvPr/>
        </p:nvSpPr>
        <p:spPr>
          <a:xfrm>
            <a:off x="404655" y="234202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Analysis of consistent top performers.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138200" y="1683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Emerging Nations</a:t>
            </a:r>
            <a:endParaRPr lang="en-US" sz="2200" b="1" dirty="0"/>
          </a:p>
        </p:txBody>
      </p:sp>
      <p:sp>
        <p:nvSpPr>
          <p:cNvPr id="6" name="Text 4"/>
          <p:cNvSpPr/>
          <p:nvPr/>
        </p:nvSpPr>
        <p:spPr>
          <a:xfrm>
            <a:off x="5138200" y="2308580"/>
            <a:ext cx="4367253" cy="3796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Identifying rising Nations in Olympic sports.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072665" y="1683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Event Dominance</a:t>
            </a:r>
            <a:endParaRPr lang="en-US" sz="2200" b="1" dirty="0"/>
          </a:p>
        </p:txBody>
      </p:sp>
      <p:sp>
        <p:nvSpPr>
          <p:cNvPr id="8" name="Text 6"/>
          <p:cNvSpPr/>
          <p:nvPr/>
        </p:nvSpPr>
        <p:spPr>
          <a:xfrm>
            <a:off x="10072665" y="229374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Analyzing trends in specific sports.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0F9D85-4B59-D4DA-5F94-E45C5BA77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276" y="3278173"/>
            <a:ext cx="3474661" cy="3689313"/>
          </a:xfrm>
          <a:prstGeom prst="rect">
            <a:avLst/>
          </a:prstGeom>
          <a:ln w="9525">
            <a:solidFill>
              <a:schemeClr val="accent6">
                <a:lumMod val="7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876ADD2-44D3-E69A-3728-255757BD6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55" y="3163872"/>
            <a:ext cx="4362196" cy="4176728"/>
          </a:xfrm>
          <a:prstGeom prst="rect">
            <a:avLst/>
          </a:prstGeom>
          <a:ln w="9525">
            <a:solidFill>
              <a:schemeClr val="accent6">
                <a:lumMod val="75000"/>
              </a:schemeClr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E0BB5C9-393F-DC1D-1A60-ABBD75BBED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593" y="7407173"/>
            <a:ext cx="5068007" cy="7335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D34C713-87CB-0542-0012-8EA15F99C3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6391" y="3475303"/>
            <a:ext cx="5068007" cy="3401778"/>
          </a:xfrm>
          <a:prstGeom prst="rect">
            <a:avLst/>
          </a:prstGeom>
          <a:ln w="9525">
            <a:solidFill>
              <a:schemeClr val="accent6">
                <a:lumMod val="75000"/>
              </a:schemeClr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4239DA-A729-1FDE-8077-8656E3183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3200" y="7699450"/>
            <a:ext cx="1661212" cy="5301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000" b="1" dirty="0">
                <a:solidFill>
                  <a:srgbClr val="272525"/>
                </a:solidFill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Dynamic data cards and insightful interactions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main dashboard</a:t>
            </a:r>
            <a:endParaRPr lang="en-US" sz="2150" b="1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Initial understanding of the data.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Data cards</a:t>
            </a:r>
            <a:endParaRPr lang="en-US" sz="2150" b="1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Creating interactive dashboards.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367359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Filtration options &amp; Tool Tips</a:t>
            </a:r>
            <a:endParaRPr lang="en-US" sz="2150" b="1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better insights</a:t>
            </a:r>
            <a:endParaRPr lang="en-US" sz="17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C5E72E3-B1D0-17C1-B1CA-47AF0A7A5D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2259" y="281024"/>
            <a:ext cx="6425953" cy="7696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88512" y="551736"/>
            <a:ext cx="7870387" cy="926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4000" b="1" dirty="0">
                <a:solidFill>
                  <a:srgbClr val="272525"/>
                </a:solidFill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Tools Used: Excel, and Power BI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211" y="5315387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28212" y="6017499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Aharoni" panose="020F0502020204030204" pitchFamily="2" charset="-79"/>
                <a:ea typeface="Gelasio" pitchFamily="34" charset="-122"/>
                <a:cs typeface="Aharoni" panose="020F0502020204030204" pitchFamily="2" charset="-79"/>
              </a:rPr>
              <a:t>Dashboard Creation</a:t>
            </a:r>
            <a:endParaRPr lang="en-US" sz="2400" dirty="0"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544112" y="6451243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Power BI for interactive dashboards.</a:t>
            </a:r>
            <a:endParaRPr lang="en-US" sz="1550" dirty="0"/>
          </a:p>
        </p:txBody>
      </p:sp>
      <p:pic>
        <p:nvPicPr>
          <p:cNvPr id="17" name="Image 2" descr="preencoded.png">
            <a:extLst>
              <a:ext uri="{FF2B5EF4-FFF2-40B4-BE49-F238E27FC236}">
                <a16:creationId xmlns:a16="http://schemas.microsoft.com/office/drawing/2014/main" id="{B985F07F-E3AB-F839-CFB2-A6627E407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712" y="1478520"/>
            <a:ext cx="501491" cy="501491"/>
          </a:xfrm>
          <a:prstGeom prst="rect">
            <a:avLst/>
          </a:prstGeom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1D094D32-CC95-5253-B880-24C3D0B15D2F}"/>
              </a:ext>
            </a:extLst>
          </p:cNvPr>
          <p:cNvSpPr/>
          <p:nvPr/>
        </p:nvSpPr>
        <p:spPr>
          <a:xfrm>
            <a:off x="6328212" y="2180631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2800" dirty="0">
                <a:solidFill>
                  <a:srgbClr val="272525"/>
                </a:solidFill>
                <a:latin typeface="Aharoni" panose="020F0502020204030204" pitchFamily="2" charset="-79"/>
                <a:ea typeface="Gelasio" pitchFamily="34" charset="-122"/>
                <a:cs typeface="Aharoni" panose="020F0502020204030204" pitchFamily="2" charset="-79"/>
              </a:rPr>
              <a:t>Data Exploration</a:t>
            </a:r>
            <a:endParaRPr lang="en-US" sz="2800" dirty="0">
              <a:latin typeface="Aharoni" panose="020F0502020204030204" pitchFamily="2" charset="-79"/>
              <a:cs typeface="Aharoni" panose="020F0502020204030204" pitchFamily="2" charset="-79"/>
            </a:endParaRPr>
          </a:p>
          <a:p>
            <a:pPr marL="0" indent="0" algn="l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7D49977B-3201-4E7A-DF1C-C520EB7A5218}"/>
              </a:ext>
            </a:extLst>
          </p:cNvPr>
          <p:cNvSpPr/>
          <p:nvPr/>
        </p:nvSpPr>
        <p:spPr>
          <a:xfrm>
            <a:off x="6544112" y="2668313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5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Excel for </a:t>
            </a:r>
            <a:r>
              <a:rPr lang="en-US" sz="1600" dirty="0">
                <a:solidFill>
                  <a:srgbClr val="272525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initial understanding of the data.</a:t>
            </a:r>
            <a:endParaRPr lang="en-U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E07B5087-59C8-BD1B-58CE-3043CC3884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212" y="3310297"/>
            <a:ext cx="501491" cy="501491"/>
          </a:xfrm>
          <a:prstGeom prst="rect">
            <a:avLst/>
          </a:prstGeom>
        </p:spPr>
      </p:pic>
      <p:sp>
        <p:nvSpPr>
          <p:cNvPr id="24" name="Text 1">
            <a:extLst>
              <a:ext uri="{FF2B5EF4-FFF2-40B4-BE49-F238E27FC236}">
                <a16:creationId xmlns:a16="http://schemas.microsoft.com/office/drawing/2014/main" id="{BB9CB43E-F654-C86D-1B01-2205F443A32A}"/>
              </a:ext>
            </a:extLst>
          </p:cNvPr>
          <p:cNvSpPr/>
          <p:nvPr/>
        </p:nvSpPr>
        <p:spPr>
          <a:xfrm>
            <a:off x="6328212" y="4012408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Aharoni" panose="020F0502020204030204" pitchFamily="2" charset="-79"/>
                <a:ea typeface="Gelasio" pitchFamily="34" charset="-122"/>
                <a:cs typeface="Aharoni" panose="020F0502020204030204" pitchFamily="2" charset="-79"/>
              </a:rPr>
              <a:t>Data Cleaning</a:t>
            </a:r>
            <a:endParaRPr lang="en-US" sz="2400" dirty="0"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048B5C68-F8E4-E467-2EA8-59A5FCBA4281}"/>
              </a:ext>
            </a:extLst>
          </p:cNvPr>
          <p:cNvSpPr/>
          <p:nvPr/>
        </p:nvSpPr>
        <p:spPr>
          <a:xfrm>
            <a:off x="6544112" y="4446153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Excel for initial data cleaning.</a:t>
            </a:r>
            <a:endParaRPr lang="en-US" sz="155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D487271-8DA9-66F8-18E4-57DF1EF59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9105" y="7394473"/>
            <a:ext cx="5068007" cy="733527"/>
          </a:xfrm>
          <a:prstGeom prst="rect">
            <a:avLst/>
          </a:prstGeom>
        </p:spPr>
      </p:pic>
      <p:sp>
        <p:nvSpPr>
          <p:cNvPr id="39" name="Parallelogram 38">
            <a:extLst>
              <a:ext uri="{FF2B5EF4-FFF2-40B4-BE49-F238E27FC236}">
                <a16:creationId xmlns:a16="http://schemas.microsoft.com/office/drawing/2014/main" id="{EC8CCC63-56E8-EC9B-488E-84B4F7CEA1D3}"/>
              </a:ext>
            </a:extLst>
          </p:cNvPr>
          <p:cNvSpPr/>
          <p:nvPr/>
        </p:nvSpPr>
        <p:spPr>
          <a:xfrm>
            <a:off x="-16157" y="-1"/>
            <a:ext cx="5740925" cy="3916273"/>
          </a:xfrm>
          <a:prstGeom prst="parallelogram">
            <a:avLst/>
          </a:prstGeom>
          <a:solidFill>
            <a:srgbClr val="22754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allelogram 40">
            <a:extLst>
              <a:ext uri="{FF2B5EF4-FFF2-40B4-BE49-F238E27FC236}">
                <a16:creationId xmlns:a16="http://schemas.microsoft.com/office/drawing/2014/main" id="{D01AA23D-189E-AB52-C44D-5AD08148FF19}"/>
              </a:ext>
            </a:extLst>
          </p:cNvPr>
          <p:cNvSpPr/>
          <p:nvPr/>
        </p:nvSpPr>
        <p:spPr>
          <a:xfrm rot="10800000" flipV="1">
            <a:off x="-30671" y="3916273"/>
            <a:ext cx="5850902" cy="4303712"/>
          </a:xfrm>
          <a:prstGeom prst="parallelogram">
            <a:avLst/>
          </a:prstGeom>
          <a:solidFill>
            <a:srgbClr val="EEBD0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D0893F5-7B17-DB36-E791-E82EE3A2D7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2876" b="98693" l="2041" r="816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61051" y="720612"/>
            <a:ext cx="2340536" cy="243606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0389128-42CB-9C77-8642-308F21EA5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159" y="4907190"/>
            <a:ext cx="2123696" cy="227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54524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9629"/>
            <a:ext cx="126166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Preprocessing and Exploratory Data Analysis</a:t>
            </a:r>
            <a:endParaRPr lang="en-US" sz="44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0509FF4-55E2-0F72-44FB-FC5267372F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435" b="16597"/>
          <a:stretch/>
        </p:blipFill>
        <p:spPr>
          <a:xfrm>
            <a:off x="0" y="-262145"/>
            <a:ext cx="14630400" cy="2842856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chemeClr val="accent6">
                <a:lumMod val="75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9CC6CCB-663F-BA6B-64F1-55CD4A94B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5200" y="7806850"/>
            <a:ext cx="4678993" cy="310157"/>
          </a:xfrm>
          <a:prstGeom prst="rect">
            <a:avLst/>
          </a:prstGeom>
        </p:spPr>
      </p:pic>
      <p:pic>
        <p:nvPicPr>
          <p:cNvPr id="20" name="Picture 19" descr="A screenshot of a computer">
            <a:extLst>
              <a:ext uri="{FF2B5EF4-FFF2-40B4-BE49-F238E27FC236}">
                <a16:creationId xmlns:a16="http://schemas.microsoft.com/office/drawing/2014/main" id="{2AFAD988-2864-2134-DDDA-773A783AE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283065"/>
            <a:ext cx="14630400" cy="3540931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6" name="Shape 1">
            <a:extLst>
              <a:ext uri="{FF2B5EF4-FFF2-40B4-BE49-F238E27FC236}">
                <a16:creationId xmlns:a16="http://schemas.microsoft.com/office/drawing/2014/main" id="{E4A80E44-F7BA-DA76-D19A-A6C87E62D9B0}"/>
              </a:ext>
            </a:extLst>
          </p:cNvPr>
          <p:cNvSpPr/>
          <p:nvPr/>
        </p:nvSpPr>
        <p:spPr>
          <a:xfrm>
            <a:off x="793790" y="4748570"/>
            <a:ext cx="13042821" cy="2692364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1D00FBC5-A7F8-9AC0-8210-E979DF72E2F7}"/>
              </a:ext>
            </a:extLst>
          </p:cNvPr>
          <p:cNvSpPr/>
          <p:nvPr/>
        </p:nvSpPr>
        <p:spPr>
          <a:xfrm>
            <a:off x="801410" y="475619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24702375-BD68-70CB-D56E-571C56D997A7}"/>
              </a:ext>
            </a:extLst>
          </p:cNvPr>
          <p:cNvSpPr/>
          <p:nvPr/>
        </p:nvSpPr>
        <p:spPr>
          <a:xfrm>
            <a:off x="1028224" y="48998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Step</a:t>
            </a:r>
            <a:endParaRPr lang="en-US" sz="1750" b="1" dirty="0"/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3457A032-9369-A12E-4873-B86D8F8949A3}"/>
              </a:ext>
            </a:extLst>
          </p:cNvPr>
          <p:cNvSpPr/>
          <p:nvPr/>
        </p:nvSpPr>
        <p:spPr>
          <a:xfrm>
            <a:off x="7545824" y="48998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Description</a:t>
            </a:r>
            <a:endParaRPr lang="en-US" sz="1750" b="1" dirty="0"/>
          </a:p>
        </p:txBody>
      </p:sp>
      <p:sp>
        <p:nvSpPr>
          <p:cNvPr id="23" name="Shape 5">
            <a:extLst>
              <a:ext uri="{FF2B5EF4-FFF2-40B4-BE49-F238E27FC236}">
                <a16:creationId xmlns:a16="http://schemas.microsoft.com/office/drawing/2014/main" id="{4018B8E6-87C2-BC81-9A5B-34E3499CBA78}"/>
              </a:ext>
            </a:extLst>
          </p:cNvPr>
          <p:cNvSpPr/>
          <p:nvPr/>
        </p:nvSpPr>
        <p:spPr>
          <a:xfrm>
            <a:off x="801410" y="540650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7A36CAFF-ABCD-1AEA-2E62-02FF731D8D5B}"/>
              </a:ext>
            </a:extLst>
          </p:cNvPr>
          <p:cNvSpPr/>
          <p:nvPr/>
        </p:nvSpPr>
        <p:spPr>
          <a:xfrm>
            <a:off x="1028224" y="555021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Cleaning</a:t>
            </a:r>
            <a:endParaRPr lang="en-US" sz="175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659306D5-F86E-01EF-60CE-44E72BC250BB}"/>
              </a:ext>
            </a:extLst>
          </p:cNvPr>
          <p:cNvSpPr/>
          <p:nvPr/>
        </p:nvSpPr>
        <p:spPr>
          <a:xfrm>
            <a:off x="7545824" y="555021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Handling missing values and inconsistencies.</a:t>
            </a:r>
            <a:endParaRPr lang="en-US" sz="1750" dirty="0"/>
          </a:p>
        </p:txBody>
      </p:sp>
      <p:sp>
        <p:nvSpPr>
          <p:cNvPr id="26" name="Shape 8">
            <a:extLst>
              <a:ext uri="{FF2B5EF4-FFF2-40B4-BE49-F238E27FC236}">
                <a16:creationId xmlns:a16="http://schemas.microsoft.com/office/drawing/2014/main" id="{7B65C32C-437D-7EA7-32BD-63B10FFC8932}"/>
              </a:ext>
            </a:extLst>
          </p:cNvPr>
          <p:cNvSpPr/>
          <p:nvPr/>
        </p:nvSpPr>
        <p:spPr>
          <a:xfrm>
            <a:off x="801410" y="605682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905EFFAC-123A-799D-AEEF-8781871F4920}"/>
              </a:ext>
            </a:extLst>
          </p:cNvPr>
          <p:cNvSpPr/>
          <p:nvPr/>
        </p:nvSpPr>
        <p:spPr>
          <a:xfrm>
            <a:off x="1028224" y="62005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Transformation</a:t>
            </a:r>
            <a:endParaRPr lang="en-US" sz="1750" dirty="0"/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AAE04A00-09DE-DE5F-78B9-7F34CEDB4745}"/>
              </a:ext>
            </a:extLst>
          </p:cNvPr>
          <p:cNvSpPr/>
          <p:nvPr/>
        </p:nvSpPr>
        <p:spPr>
          <a:xfrm>
            <a:off x="7545824" y="62005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Converting data into suitable formats.</a:t>
            </a:r>
            <a:endParaRPr lang="en-US" sz="1750" dirty="0"/>
          </a:p>
        </p:txBody>
      </p:sp>
      <p:sp>
        <p:nvSpPr>
          <p:cNvPr id="29" name="Shape 11">
            <a:extLst>
              <a:ext uri="{FF2B5EF4-FFF2-40B4-BE49-F238E27FC236}">
                <a16:creationId xmlns:a16="http://schemas.microsoft.com/office/drawing/2014/main" id="{36CF94E5-81BA-A68D-00FE-18D2590E99A1}"/>
              </a:ext>
            </a:extLst>
          </p:cNvPr>
          <p:cNvSpPr/>
          <p:nvPr/>
        </p:nvSpPr>
        <p:spPr>
          <a:xfrm>
            <a:off x="804463" y="6709350"/>
            <a:ext cx="13027581" cy="7315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30" name="Text 12">
            <a:extLst>
              <a:ext uri="{FF2B5EF4-FFF2-40B4-BE49-F238E27FC236}">
                <a16:creationId xmlns:a16="http://schemas.microsoft.com/office/drawing/2014/main" id="{F890E586-774D-BD71-2B9F-0C57DDBBFF42}"/>
              </a:ext>
            </a:extLst>
          </p:cNvPr>
          <p:cNvSpPr/>
          <p:nvPr/>
        </p:nvSpPr>
        <p:spPr>
          <a:xfrm>
            <a:off x="1028224" y="68508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Exploratory Analysis</a:t>
            </a:r>
            <a:endParaRPr lang="en-US" sz="175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A68245-03BE-9521-7DBB-D1B04E914B5B}"/>
              </a:ext>
            </a:extLst>
          </p:cNvPr>
          <p:cNvSpPr txBox="1"/>
          <p:nvPr/>
        </p:nvSpPr>
        <p:spPr>
          <a:xfrm>
            <a:off x="7421726" y="6760033"/>
            <a:ext cx="618045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 patterns, trends, and insights to inform better decision-making.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022" y="516205"/>
            <a:ext cx="3390305" cy="740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16" name="Shape 1">
            <a:extLst>
              <a:ext uri="{FF2B5EF4-FFF2-40B4-BE49-F238E27FC236}">
                <a16:creationId xmlns:a16="http://schemas.microsoft.com/office/drawing/2014/main" id="{E8686D71-0AF0-DE8E-FE8B-5B3AD3027015}"/>
              </a:ext>
            </a:extLst>
          </p:cNvPr>
          <p:cNvSpPr/>
          <p:nvPr/>
        </p:nvSpPr>
        <p:spPr>
          <a:xfrm>
            <a:off x="566976" y="19643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856F568E-44B5-D623-0311-B1C5709B2F21}"/>
              </a:ext>
            </a:extLst>
          </p:cNvPr>
          <p:cNvSpPr/>
          <p:nvPr/>
        </p:nvSpPr>
        <p:spPr>
          <a:xfrm>
            <a:off x="749022" y="2049351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3859F5F5-52EA-3186-3CC6-EAD1569CE6D2}"/>
              </a:ext>
            </a:extLst>
          </p:cNvPr>
          <p:cNvSpPr/>
          <p:nvPr/>
        </p:nvSpPr>
        <p:spPr>
          <a:xfrm>
            <a:off x="1304092" y="2053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Growth Participation</a:t>
            </a:r>
            <a:endParaRPr lang="en-US" sz="2200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49866764-7B51-C4BC-F331-C16AF22307E9}"/>
              </a:ext>
            </a:extLst>
          </p:cNvPr>
          <p:cNvSpPr/>
          <p:nvPr/>
        </p:nvSpPr>
        <p:spPr>
          <a:xfrm>
            <a:off x="1304092" y="2544187"/>
            <a:ext cx="3175318" cy="2649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Olympics evolved from a simple European event to a World wide Event  (14/200).</a:t>
            </a:r>
            <a:b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Yet until now no Middle Eastern or North African country has ever host an Olympic event</a:t>
            </a:r>
            <a:endParaRPr lang="en-US" sz="17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40364459-A09A-C4FC-021D-829892E9B670}"/>
              </a:ext>
            </a:extLst>
          </p:cNvPr>
          <p:cNvSpPr/>
          <p:nvPr/>
        </p:nvSpPr>
        <p:spPr>
          <a:xfrm>
            <a:off x="4479410" y="19643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2D30763A-23FA-C0C4-B704-6771AED8A1E5}"/>
              </a:ext>
            </a:extLst>
          </p:cNvPr>
          <p:cNvSpPr/>
          <p:nvPr/>
        </p:nvSpPr>
        <p:spPr>
          <a:xfrm>
            <a:off x="4639549" y="2049351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E2CB3777-0C20-719B-B64C-33F39DA468B0}"/>
              </a:ext>
            </a:extLst>
          </p:cNvPr>
          <p:cNvSpPr/>
          <p:nvPr/>
        </p:nvSpPr>
        <p:spPr>
          <a:xfrm>
            <a:off x="5195769" y="2053769"/>
            <a:ext cx="24770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Global Trends</a:t>
            </a:r>
            <a:endParaRPr lang="en-US" sz="2200" dirty="0"/>
          </a:p>
        </p:txBody>
      </p:sp>
      <p:sp>
        <p:nvSpPr>
          <p:cNvPr id="23" name="Text 8">
            <a:extLst>
              <a:ext uri="{FF2B5EF4-FFF2-40B4-BE49-F238E27FC236}">
                <a16:creationId xmlns:a16="http://schemas.microsoft.com/office/drawing/2014/main" id="{121ED466-B9CC-3AEC-DA9B-7F5734C4621C}"/>
              </a:ext>
            </a:extLst>
          </p:cNvPr>
          <p:cNvSpPr/>
          <p:nvPr/>
        </p:nvSpPr>
        <p:spPr>
          <a:xfrm>
            <a:off x="5195769" y="2544188"/>
            <a:ext cx="2927747" cy="2364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During the Summer and Winter Olympics a various number was seen across nearly 6 : 1 in</a:t>
            </a:r>
            <a:b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Participating Athletes</a:t>
            </a:r>
            <a:b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Participating Countries</a:t>
            </a:r>
          </a:p>
          <a:p>
            <a:pPr marL="0" indent="0">
              <a:lnSpc>
                <a:spcPts val="2850"/>
              </a:lnSpc>
              <a:buNone/>
            </a:pPr>
            <a:b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endParaRPr lang="en-US" sz="1750" dirty="0"/>
          </a:p>
        </p:txBody>
      </p:sp>
      <p:sp>
        <p:nvSpPr>
          <p:cNvPr id="24" name="Shape 9">
            <a:extLst>
              <a:ext uri="{FF2B5EF4-FFF2-40B4-BE49-F238E27FC236}">
                <a16:creationId xmlns:a16="http://schemas.microsoft.com/office/drawing/2014/main" id="{5C74F2DB-D08E-06D2-52A5-767D1D039FE7}"/>
              </a:ext>
            </a:extLst>
          </p:cNvPr>
          <p:cNvSpPr/>
          <p:nvPr/>
        </p:nvSpPr>
        <p:spPr>
          <a:xfrm>
            <a:off x="493931" y="526434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5" name="Text 10">
            <a:extLst>
              <a:ext uri="{FF2B5EF4-FFF2-40B4-BE49-F238E27FC236}">
                <a16:creationId xmlns:a16="http://schemas.microsoft.com/office/drawing/2014/main" id="{FEE433A6-50DF-D633-EE7B-D57FE31F6397}"/>
              </a:ext>
            </a:extLst>
          </p:cNvPr>
          <p:cNvSpPr/>
          <p:nvPr/>
        </p:nvSpPr>
        <p:spPr>
          <a:xfrm>
            <a:off x="655141" y="5349360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26" name="Text 11">
            <a:extLst>
              <a:ext uri="{FF2B5EF4-FFF2-40B4-BE49-F238E27FC236}">
                <a16:creationId xmlns:a16="http://schemas.microsoft.com/office/drawing/2014/main" id="{241F9C07-2B37-8B70-90D8-A7824CFBCB34}"/>
              </a:ext>
            </a:extLst>
          </p:cNvPr>
          <p:cNvSpPr/>
          <p:nvPr/>
        </p:nvSpPr>
        <p:spPr>
          <a:xfrm>
            <a:off x="1231047" y="5335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Gender Equality</a:t>
            </a:r>
            <a:endParaRPr lang="en-US" sz="2200" dirty="0"/>
          </a:p>
        </p:txBody>
      </p:sp>
      <p:sp>
        <p:nvSpPr>
          <p:cNvPr id="27" name="Text 12">
            <a:extLst>
              <a:ext uri="{FF2B5EF4-FFF2-40B4-BE49-F238E27FC236}">
                <a16:creationId xmlns:a16="http://schemas.microsoft.com/office/drawing/2014/main" id="{E389C6CE-785B-9175-53D3-8D0946D30095}"/>
              </a:ext>
            </a:extLst>
          </p:cNvPr>
          <p:cNvSpPr/>
          <p:nvPr/>
        </p:nvSpPr>
        <p:spPr>
          <a:xfrm>
            <a:off x="1231047" y="5754768"/>
            <a:ext cx="6441801" cy="124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3F3B83-DE6C-C035-8245-1EBC85C53D4A}"/>
              </a:ext>
            </a:extLst>
          </p:cNvPr>
          <p:cNvSpPr txBox="1"/>
          <p:nvPr/>
        </p:nvSpPr>
        <p:spPr>
          <a:xfrm>
            <a:off x="1133839" y="5825730"/>
            <a:ext cx="7315200" cy="1547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Through the 120 years of Olympics a significant impact has been felt by female participant, there were no female participants until it reached almost 50% Male to 50% female participant around the 2016</a:t>
            </a:r>
            <a:br>
              <a:rPr lang="en-US" sz="1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</a:b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E41AB-2450-07FF-DAF3-085E5F683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">
            <a:extLst>
              <a:ext uri="{FF2B5EF4-FFF2-40B4-BE49-F238E27FC236}">
                <a16:creationId xmlns:a16="http://schemas.microsoft.com/office/drawing/2014/main" id="{45234823-408F-870A-D4B5-F317EC285224}"/>
              </a:ext>
            </a:extLst>
          </p:cNvPr>
          <p:cNvSpPr/>
          <p:nvPr/>
        </p:nvSpPr>
        <p:spPr>
          <a:xfrm>
            <a:off x="6144348" y="2429309"/>
            <a:ext cx="393175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CDAB16DB-CD27-8D74-712C-61FAEB3DA4F8}"/>
              </a:ext>
            </a:extLst>
          </p:cNvPr>
          <p:cNvSpPr/>
          <p:nvPr/>
        </p:nvSpPr>
        <p:spPr>
          <a:xfrm>
            <a:off x="6326395" y="2514319"/>
            <a:ext cx="644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FDC4A302-EBB3-8545-ADD1-197E372E3F00}"/>
              </a:ext>
            </a:extLst>
          </p:cNvPr>
          <p:cNvSpPr/>
          <p:nvPr/>
        </p:nvSpPr>
        <p:spPr>
          <a:xfrm>
            <a:off x="6881464" y="2563866"/>
            <a:ext cx="4108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Changes in Dominant Countries</a:t>
            </a:r>
            <a:endParaRPr lang="en-US" sz="220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CA6F1A94-A5E8-4734-6C8A-6B08ECB99088}"/>
              </a:ext>
            </a:extLst>
          </p:cNvPr>
          <p:cNvSpPr/>
          <p:nvPr/>
        </p:nvSpPr>
        <p:spPr>
          <a:xfrm>
            <a:off x="6165105" y="3368393"/>
            <a:ext cx="393175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A67712EF-18ED-7D52-2109-8AB63729AA60}"/>
              </a:ext>
            </a:extLst>
          </p:cNvPr>
          <p:cNvSpPr/>
          <p:nvPr/>
        </p:nvSpPr>
        <p:spPr>
          <a:xfrm>
            <a:off x="6325244" y="3453403"/>
            <a:ext cx="837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5</a:t>
            </a:r>
            <a:endParaRPr lang="en-US" sz="2650" dirty="0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EC0DE743-5D36-EE3A-A4CF-377207BD3FE2}"/>
              </a:ext>
            </a:extLst>
          </p:cNvPr>
          <p:cNvSpPr/>
          <p:nvPr/>
        </p:nvSpPr>
        <p:spPr>
          <a:xfrm>
            <a:off x="6881464" y="3457821"/>
            <a:ext cx="21541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Global Trends</a:t>
            </a:r>
            <a:endParaRPr lang="en-US" sz="2200" dirty="0"/>
          </a:p>
        </p:txBody>
      </p:sp>
      <p:sp>
        <p:nvSpPr>
          <p:cNvPr id="6" name="Shape 9">
            <a:extLst>
              <a:ext uri="{FF2B5EF4-FFF2-40B4-BE49-F238E27FC236}">
                <a16:creationId xmlns:a16="http://schemas.microsoft.com/office/drawing/2014/main" id="{68B2E415-9A92-2600-33B2-139316CFD7D7}"/>
              </a:ext>
            </a:extLst>
          </p:cNvPr>
          <p:cNvSpPr/>
          <p:nvPr/>
        </p:nvSpPr>
        <p:spPr>
          <a:xfrm>
            <a:off x="6165124" y="4341308"/>
            <a:ext cx="393175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7" name="Text 10">
            <a:extLst>
              <a:ext uri="{FF2B5EF4-FFF2-40B4-BE49-F238E27FC236}">
                <a16:creationId xmlns:a16="http://schemas.microsoft.com/office/drawing/2014/main" id="{B559634B-CB5B-FB52-311F-208091E4D01F}"/>
              </a:ext>
            </a:extLst>
          </p:cNvPr>
          <p:cNvSpPr/>
          <p:nvPr/>
        </p:nvSpPr>
        <p:spPr>
          <a:xfrm>
            <a:off x="6326334" y="4426319"/>
            <a:ext cx="827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6</a:t>
            </a:r>
            <a:endParaRPr lang="en-US" sz="2650" dirty="0"/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EEBC5086-3773-3498-34F4-6E0F38092B35}"/>
              </a:ext>
            </a:extLst>
          </p:cNvPr>
          <p:cNvSpPr/>
          <p:nvPr/>
        </p:nvSpPr>
        <p:spPr>
          <a:xfrm>
            <a:off x="6926760" y="4419238"/>
            <a:ext cx="41081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Sports shifts with Popular trends</a:t>
            </a:r>
            <a:endParaRPr lang="en-US" sz="220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3A0C3BD2-EB65-5272-FD2C-8A6FB1AEE171}"/>
              </a:ext>
            </a:extLst>
          </p:cNvPr>
          <p:cNvSpPr/>
          <p:nvPr/>
        </p:nvSpPr>
        <p:spPr>
          <a:xfrm>
            <a:off x="6144348" y="480525"/>
            <a:ext cx="3329591" cy="740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A97CBBF3-89EB-DD80-14E5-2FEC329B61A5}"/>
              </a:ext>
            </a:extLst>
          </p:cNvPr>
          <p:cNvSpPr/>
          <p:nvPr/>
        </p:nvSpPr>
        <p:spPr>
          <a:xfrm>
            <a:off x="6165124" y="5283996"/>
            <a:ext cx="393175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8018D737-4C00-9E97-EB59-45F1D60B6E09}"/>
              </a:ext>
            </a:extLst>
          </p:cNvPr>
          <p:cNvSpPr/>
          <p:nvPr/>
        </p:nvSpPr>
        <p:spPr>
          <a:xfrm>
            <a:off x="6261514" y="5369007"/>
            <a:ext cx="2111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7</a:t>
            </a:r>
            <a:endParaRPr lang="en-US" sz="2650" dirty="0"/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29D13B1C-4B4F-7B51-28D6-528B21B8FCDE}"/>
              </a:ext>
            </a:extLst>
          </p:cNvPr>
          <p:cNvSpPr/>
          <p:nvPr/>
        </p:nvSpPr>
        <p:spPr>
          <a:xfrm>
            <a:off x="6926761" y="5361926"/>
            <a:ext cx="42118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Impact of </a:t>
            </a:r>
            <a:r>
              <a:rPr lang="en-US" sz="2400" dirty="0"/>
              <a:t>Geopolitics</a:t>
            </a:r>
            <a:endParaRPr lang="en-US" sz="2200" dirty="0"/>
          </a:p>
        </p:txBody>
      </p:sp>
      <p:pic>
        <p:nvPicPr>
          <p:cNvPr id="30" name="Image 0" descr="preencoded.png">
            <a:extLst>
              <a:ext uri="{FF2B5EF4-FFF2-40B4-BE49-F238E27FC236}">
                <a16:creationId xmlns:a16="http://schemas.microsoft.com/office/drawing/2014/main" id="{075FC286-A821-C6CB-613D-56B251F57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21" y="0"/>
            <a:ext cx="5486400" cy="8229600"/>
          </a:xfrm>
          <a:prstGeom prst="rect">
            <a:avLst/>
          </a:prstGeom>
        </p:spPr>
      </p:pic>
      <p:sp>
        <p:nvSpPr>
          <p:cNvPr id="31" name="Shape 9">
            <a:extLst>
              <a:ext uri="{FF2B5EF4-FFF2-40B4-BE49-F238E27FC236}">
                <a16:creationId xmlns:a16="http://schemas.microsoft.com/office/drawing/2014/main" id="{BA1CFD79-780D-C603-EB44-1187ADAB2EEC}"/>
              </a:ext>
            </a:extLst>
          </p:cNvPr>
          <p:cNvSpPr/>
          <p:nvPr/>
        </p:nvSpPr>
        <p:spPr>
          <a:xfrm>
            <a:off x="6168032" y="6148754"/>
            <a:ext cx="393175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7E904101-5227-7BC5-0107-316B9B9CA2EE}"/>
              </a:ext>
            </a:extLst>
          </p:cNvPr>
          <p:cNvSpPr/>
          <p:nvPr/>
        </p:nvSpPr>
        <p:spPr>
          <a:xfrm>
            <a:off x="6264422" y="6233765"/>
            <a:ext cx="2111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8</a:t>
            </a:r>
            <a:endParaRPr lang="en-US" sz="2650" dirty="0"/>
          </a:p>
        </p:txBody>
      </p:sp>
      <p:sp>
        <p:nvSpPr>
          <p:cNvPr id="33" name="Text 11">
            <a:extLst>
              <a:ext uri="{FF2B5EF4-FFF2-40B4-BE49-F238E27FC236}">
                <a16:creationId xmlns:a16="http://schemas.microsoft.com/office/drawing/2014/main" id="{31E4C32B-B5EE-49B1-5F19-22063202D6DA}"/>
              </a:ext>
            </a:extLst>
          </p:cNvPr>
          <p:cNvSpPr/>
          <p:nvPr/>
        </p:nvSpPr>
        <p:spPr>
          <a:xfrm>
            <a:off x="6929669" y="6226684"/>
            <a:ext cx="42118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Hosting Country Advantage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85403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461</Words>
  <Application>Microsoft Office PowerPoint</Application>
  <PresentationFormat>Custom</PresentationFormat>
  <Paragraphs>95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Lato Bold</vt:lpstr>
      <vt:lpstr>Gelasio</vt:lpstr>
      <vt:lpstr>Aharoni</vt:lpstr>
      <vt:lpstr>Arial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Moataz</cp:lastModifiedBy>
  <cp:revision>20</cp:revision>
  <dcterms:created xsi:type="dcterms:W3CDTF">2024-10-18T13:33:39Z</dcterms:created>
  <dcterms:modified xsi:type="dcterms:W3CDTF">2024-10-21T17:56:41Z</dcterms:modified>
</cp:coreProperties>
</file>